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358" r:id="rId3"/>
    <p:sldId id="365" r:id="rId4"/>
    <p:sldId id="366" r:id="rId5"/>
    <p:sldId id="425" r:id="rId6"/>
    <p:sldId id="329" r:id="rId7"/>
    <p:sldId id="426" r:id="rId8"/>
    <p:sldId id="385" r:id="rId9"/>
    <p:sldId id="318" r:id="rId10"/>
    <p:sldId id="319" r:id="rId11"/>
    <p:sldId id="452" r:id="rId12"/>
    <p:sldId id="453" r:id="rId13"/>
    <p:sldId id="390" r:id="rId14"/>
    <p:sldId id="427" r:id="rId15"/>
    <p:sldId id="428" r:id="rId16"/>
    <p:sldId id="391" r:id="rId17"/>
    <p:sldId id="273" r:id="rId18"/>
    <p:sldId id="299" r:id="rId20"/>
    <p:sldId id="429" r:id="rId21"/>
    <p:sldId id="321" r:id="rId22"/>
    <p:sldId id="392" r:id="rId23"/>
    <p:sldId id="323" r:id="rId24"/>
    <p:sldId id="445" r:id="rId25"/>
    <p:sldId id="449" r:id="rId26"/>
    <p:sldId id="357" r:id="rId27"/>
  </p:sldIdLst>
  <p:sldSz cx="12192000" cy="6858000"/>
  <p:notesSz cx="6858000" cy="9144000"/>
  <p:embeddedFontLst>
    <p:embeddedFont>
      <p:font typeface="方正兰亭纤黑_GBK" panose="02000000000000000000" charset="0"/>
      <p:regular r:id="rId31"/>
    </p:embeddedFont>
    <p:embeddedFont>
      <p:font typeface="冬青黑体简体中文 W3" panose="020B0300000000000000"/>
      <p:regular r:id="rId32"/>
    </p:embeddedFont>
    <p:embeddedFont>
      <p:font typeface="冬青黑体简体中文 W3" panose="020B0300000000000000" charset="0"/>
      <p:regular r:id="rId33"/>
    </p:embeddedFont>
    <p:embeddedFont>
      <p:font typeface="Calibri" panose="020F0502020204030204" charset="0"/>
      <p:regular r:id="rId34"/>
      <p:bold r:id="rId35"/>
      <p:italic r:id="rId36"/>
      <p:boldItalic r:id="rId37"/>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190"/>
        <p:guide orient="horz" pos="1956"/>
        <p:guide orient="horz" pos="1672"/>
        <p:guide orient="horz" pos="3770"/>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250" y="4681538"/>
            <a:ext cx="1585913" cy="1649412"/>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风险控制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992505" y="929005"/>
            <a:ext cx="10727690" cy="6000750"/>
          </a:xfrm>
          <a:prstGeom prst="rect">
            <a:avLst/>
          </a:prstGeom>
          <a:noFill/>
          <a:ln w="9525">
            <a:noFill/>
          </a:ln>
        </p:spPr>
        <p:txBody>
          <a:bodyPr wrap="square">
            <a:spAutoFit/>
          </a:bodyPr>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1</a:t>
            </a:r>
            <a:r>
              <a:rPr lang="zh-CN" altLang="en-US" sz="2400" b="0">
                <a:latin typeface="宋体" panose="02010600030101010101" pitchFamily="2" charset="-122"/>
                <a:ea typeface="宋体" panose="02010600030101010101" pitchFamily="2" charset="-122"/>
                <a:cs typeface="宋体" panose="02010600030101010101" pitchFamily="2" charset="-122"/>
              </a:rPr>
              <a:t>、 在项目早期编写一份包括业务需求在内的前景和范围文档，并将它作为添加新需求和修改现有需求的指导</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2</a:t>
            </a:r>
            <a:r>
              <a:rPr lang="zh-CN" altLang="en-US" sz="2400" b="0">
                <a:latin typeface="宋体" panose="02010600030101010101" pitchFamily="2" charset="-122"/>
                <a:ea typeface="宋体" panose="02010600030101010101" pitchFamily="2" charset="-122"/>
                <a:cs typeface="宋体" panose="02010600030101010101" pitchFamily="2" charset="-122"/>
              </a:rPr>
              <a:t>、 合理安排需求开发所需的时间，需求开发活动的工作量应占项目总工作量的</a:t>
            </a:r>
            <a:r>
              <a:rPr lang="en-US" altLang="zh-CN" sz="2400" b="0">
                <a:latin typeface="宋体" panose="02010600030101010101" pitchFamily="2" charset="-122"/>
                <a:ea typeface="宋体" panose="02010600030101010101" pitchFamily="2" charset="-122"/>
                <a:cs typeface="宋体" panose="02010600030101010101" pitchFamily="2" charset="-122"/>
              </a:rPr>
              <a:t>10%-15%</a:t>
            </a:r>
            <a:r>
              <a:rPr lang="zh-CN" altLang="en-US"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3</a:t>
            </a:r>
            <a:r>
              <a:rPr lang="zh-CN" altLang="en-US" sz="2400" b="0">
                <a:latin typeface="宋体" panose="02010600030101010101" pitchFamily="2" charset="-122"/>
                <a:ea typeface="宋体" panose="02010600030101010101" pitchFamily="2" charset="-122"/>
                <a:cs typeface="宋体" panose="02010600030101010101" pitchFamily="2" charset="-122"/>
              </a:rPr>
              <a:t>、 强调市场调研、构建原型并成立客户小组，小组负责尽早并经常获取对新产品前景的反馈信息</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4</a:t>
            </a:r>
            <a:r>
              <a:rPr lang="zh-CN" altLang="en-US" sz="2400" b="0">
                <a:latin typeface="宋体" panose="02010600030101010101" pitchFamily="2" charset="-122"/>
                <a:ea typeface="宋体" panose="02010600030101010101" pitchFamily="2" charset="-122"/>
                <a:cs typeface="宋体" panose="02010600030101010101" pitchFamily="2" charset="-122"/>
              </a:rPr>
              <a:t>、 向客户询问以获得相应的质量特性需求，例如性能、易使用性、完整性和可靠性需求。尽可能精确的在软件需求规格说明中，对这些非功能性需求及其验收标准编写文档。</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5</a:t>
            </a:r>
            <a:r>
              <a:rPr lang="zh-CN" altLang="en-US" sz="2400" b="0">
                <a:latin typeface="宋体" panose="02010600030101010101" pitchFamily="2" charset="-122"/>
                <a:ea typeface="宋体" panose="02010600030101010101" pitchFamily="2" charset="-122"/>
                <a:cs typeface="宋体" panose="02010600030101010101" pitchFamily="2" charset="-122"/>
              </a:rPr>
              <a:t>、 确定主要客户，并采用产品代言人的方法，保证有足够的客户代表的积极参与，确保由合适的人对需求做出权威性的决策。</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6</a:t>
            </a:r>
            <a:r>
              <a:rPr lang="zh-CN" altLang="en-US" sz="2400" b="0">
                <a:latin typeface="宋体" panose="02010600030101010101" pitchFamily="2" charset="-122"/>
                <a:ea typeface="宋体" panose="02010600030101010101" pitchFamily="2" charset="-122"/>
                <a:cs typeface="宋体" panose="02010600030101010101" pitchFamily="2" charset="-122"/>
              </a:rPr>
              <a:t>、 尽量识别客户可能做出的任何假设。提出自由回答的问题来鼓励客户分享更多的想法、期望、主意、信息和关注点，而不是我们以其他方式所听到的。</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sz="2400" b="0">
                <a:latin typeface="宋体" panose="02010600030101010101" pitchFamily="2" charset="-122"/>
                <a:ea typeface="宋体" panose="02010600030101010101" pitchFamily="2" charset="-122"/>
                <a:cs typeface="宋体" panose="02010600030101010101" pitchFamily="2" charset="-122"/>
              </a:rPr>
              <a:t>7</a:t>
            </a:r>
            <a:r>
              <a:rPr lang="zh-CN" altLang="en-US" sz="2400" b="0">
                <a:latin typeface="宋体" panose="02010600030101010101" pitchFamily="2" charset="-122"/>
                <a:ea typeface="宋体" panose="02010600030101010101" pitchFamily="2" charset="-122"/>
                <a:cs typeface="宋体" panose="02010600030101010101" pitchFamily="2" charset="-122"/>
              </a:rPr>
              <a:t>、 通过逆向工程发现的需求编写成文档，让客户评审这些需求，以确保其正确定和相关性。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endParaRPr lang="zh-CN" altLang="en-US" sz="2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2130425"/>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工作任务分解</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584200" y="1096963"/>
          <a:ext cx="11268075" cy="4851400"/>
        </p:xfrm>
        <a:graphic>
          <a:graphicData uri="http://schemas.openxmlformats.org/drawingml/2006/table">
            <a:tbl>
              <a:tblPr firstRow="1" bandRow="1">
                <a:tableStyleId>{5940675A-B579-460E-94D1-54222C63F5DA}</a:tableStyleId>
              </a:tblPr>
              <a:tblGrid>
                <a:gridCol w="1951990"/>
                <a:gridCol w="1985645"/>
                <a:gridCol w="7329170"/>
              </a:tblGrid>
              <a:tr h="2374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日期段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描述</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965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2017-10-23——2017-12-23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在到达本阶段结束时会产生本项目的第一个里程碑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已被开发并得到客户确认</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2748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设计阶段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2017-12-24——2018-01-06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在到达本阶段结束时会产生本项目的第二个里程碑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构架阶段里程碑，里程碑到达有如下标志：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数据库设计已被开发并通过评审</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系统技术解决方案已得到确定</a:t>
                      </a:r>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产品和产品组件的设计已得到验证</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8935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编码阶段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2017-12-31——2018-01-13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在到达本阶段结束时会产生本项目的第三个里程碑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产品已经实现并且通过测试</a:t>
                      </a:r>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用户支持文档已被开发并通过测试</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96456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部署阶段</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2018-01-14——2018-01-20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在到达本阶段结束时会产生本项目的第四个里程碑</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部署阶段里程碑，里程碑到达有如下标志：</a:t>
                      </a:r>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产品已被部署到目标组织并且得到客户验收</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3111</Words>
  <Application>WPS 演示</Application>
  <PresentationFormat>自定义</PresentationFormat>
  <Paragraphs>462</Paragraphs>
  <Slides>24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24</vt:i4>
      </vt:variant>
    </vt:vector>
  </HeadingPairs>
  <TitlesOfParts>
    <vt:vector size="37" baseType="lpstr">
      <vt:lpstr>Arial</vt:lpstr>
      <vt:lpstr>宋体</vt:lpstr>
      <vt:lpstr>Wingdings</vt:lpstr>
      <vt:lpstr>方正兰亭纤黑_GBK</vt:lpstr>
      <vt:lpstr>冬青黑体简体中文 W3</vt:lpstr>
      <vt:lpstr>微软雅黑</vt:lpstr>
      <vt:lpstr>冬青黑体简体中文 W3</vt:lpstr>
      <vt:lpstr>Calibri</vt:lpstr>
      <vt:lpstr>Times New Roman</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234</cp:lastModifiedBy>
  <cp:revision>254</cp:revision>
  <dcterms:created xsi:type="dcterms:W3CDTF">2015-05-16T06:06:00Z</dcterms:created>
  <dcterms:modified xsi:type="dcterms:W3CDTF">2017-11-02T06:19:30Z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